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6" r:id="rId5"/>
    <p:sldId id="261" r:id="rId6"/>
    <p:sldId id="262" r:id="rId7"/>
    <p:sldId id="257" r:id="rId8"/>
    <p:sldId id="258" r:id="rId9"/>
    <p:sldId id="267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6"/>
    <p:restoredTop sz="82932"/>
  </p:normalViewPr>
  <p:slideViewPr>
    <p:cSldViewPr snapToGrid="0" snapToObjects="1">
      <p:cViewPr varScale="1">
        <p:scale>
          <a:sx n="62" d="100"/>
          <a:sy n="6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AC9B-9192-3949-96B3-C8B30FACA32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8C9E-EE7E-F345-87A2-10C186A19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8-10 years of HIV infection, </a:t>
            </a:r>
            <a:r>
              <a:rPr lang="en-US"/>
              <a:t>CD4 lymphocyte </a:t>
            </a:r>
            <a:r>
              <a:rPr lang="en-US" dirty="0"/>
              <a:t>cell count usually falls low enough to progress into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DAFE7-E257-644D-8D50-E37A0A67C3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10-02A3-AD43-A79B-01BA46B2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FCBC-0EDE-1946-B634-91BE377F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005F-180F-8F4A-83A5-E34BC537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DCB-94F1-2549-8159-A4A8718A2030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58A-09A9-D642-8C70-61C9076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AF95-47CD-EA49-A0AB-231EDF6B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DDE-6B0A-BE47-805F-0CF43BA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26FC5-62E5-7A4E-95DE-95E10871B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0AC8-3A5F-9346-9727-7938198A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4DA6-494D-6C4A-ABE0-FE4BAB0A8BCB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EEA2-11EA-9C4D-990D-485DB03D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8DFD-08C6-FF4F-9481-5681BD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ECC-E547-9649-8B0D-9E437FC6C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5DD59-E18C-124A-9552-30A0E67B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908-E3FF-3F40-919D-1D700991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177-21CE-1644-9876-09899BF1C3E3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E318-B725-3649-BE2F-A4DC23A4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234F-8354-C742-9241-2A4BB7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672-AD46-BE41-A031-956E7AF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26A1-6267-6044-BEED-D9324BF7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457-DC20-7E4B-86EB-2420E2F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2AF-E04E-8242-A1E8-B25EFECFB55E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D880-3058-9542-8187-222F7806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959E-3DA0-C441-9518-6FE2FD69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3B0-9D9B-524A-8C59-847F684A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4005-AC2A-2045-BCA4-6D8EAB23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C7F0-403E-3345-8BC7-42262410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5A0A-C033-7745-B832-E2F105FA3FE0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D1B7-DD44-6E4D-81C1-BFAA848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053-8CE5-D44D-8566-25D05C0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E72-1A9D-C143-A979-A32FF2C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12-03E8-2D43-9C95-7F879EEFE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1C9E-62C5-E541-B6BE-FD237DCCA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1DB8-392A-AD45-8B37-AB9437C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D2A6-4913-E440-8AFD-3F4426FB83C0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D492-A3CD-BE43-9D9C-BB477CFA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176-1DD5-5F43-B40C-2AAFCE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B593-0783-FC4B-9BFD-EFA34F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778-03AD-F348-A656-5C25420E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1441-C470-BD40-9F57-ACA61A56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FBBB0-6943-FB48-B92D-17DCF735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F3001-CCAF-3E46-B5D2-14E35BAA1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D7BB-B125-4046-94B7-702B28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1F08-8D19-6749-99B1-53B0E2D7CC6F}" type="datetime1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3847A-3514-7C42-BF35-24706E27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53D3-B6A2-DC47-85B8-4144431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41A-85A5-4648-A134-152F2B1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A928-2B6F-A94F-95F4-36933C0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3EF3-AEBB-CD4D-BDAE-9428C4E4439E}" type="datetime1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42274-3424-A943-901E-B24DF40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2F974-EBE2-814B-A945-B60C802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3E60-120F-F242-A598-219C7A0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C5E1-B33F-8341-BA0F-9DECE7943682}" type="datetime1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98E1E-480D-8940-8940-5EA1A50A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5D8E-989A-E44B-AA89-1984FDF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9DE-58AB-4C4C-9FC2-C50E378C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663-4E69-B943-A43D-280DD66C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B4F31-67E2-DC49-B8CE-3C71E1FE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D35-5809-AA40-AC48-212B3942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D12-DCD3-AB47-87B6-E0ABFA97FE3C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80C4-6F97-D54A-BCE7-CC6873F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FFF0-FB1D-304B-A68A-03817F16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D073-9653-404F-9077-CA7F79E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1AF12-1377-484F-BEC2-255CFDCF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D45DE-E5EE-9D4D-A75D-04A601A7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E10-2EBA-134D-BA06-8D5DED3C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32E9-FF99-9C49-A767-7F72B52244BB}" type="datetime1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E9EE-968C-E946-9D15-95369A1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3D394-2F93-1B4C-9E7A-626D327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59ED-A1DA-9849-8C5A-5EA570B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6B27-7855-B743-976E-3EC4B3D6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1ABC-A8A8-2B40-A60F-445A6810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0E67-6EB8-9942-8FD5-DFFF41A15E9B}" type="datetime1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769C-E84A-9244-A88A-5009E61A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1B0B-77E0-484D-A065-73F758BE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AAC-425B-524E-A1B6-5604E7CA8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C590-EB1F-B844-B7B3-AA0A48D03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08Dec2022</a:t>
            </a:r>
          </a:p>
          <a:p>
            <a:r>
              <a:rPr lang="en-US" dirty="0"/>
              <a:t>Darian Yang</a:t>
            </a:r>
          </a:p>
        </p:txBody>
      </p:sp>
    </p:spTree>
    <p:extLst>
      <p:ext uri="{BB962C8B-B14F-4D97-AF65-F5344CB8AC3E}">
        <p14:creationId xmlns:p14="http://schemas.microsoft.com/office/powerpoint/2010/main" val="16162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C48F-0BCD-2949-91F3-9733A5A2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Ideas &amp; steps moving forward: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15D2-13A0-4149-B1D7-22D5EBF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Improve/change loss function</a:t>
            </a:r>
          </a:p>
          <a:p>
            <a:pPr lvl="1"/>
            <a:r>
              <a:rPr lang="en-US" dirty="0"/>
              <a:t>Perhaps using variation maximization</a:t>
            </a:r>
          </a:p>
          <a:p>
            <a:pPr lvl="2"/>
            <a:r>
              <a:rPr lang="en-US" dirty="0"/>
              <a:t>Weighted distance matrix of features</a:t>
            </a:r>
          </a:p>
          <a:p>
            <a:pPr lvl="2"/>
            <a:r>
              <a:rPr lang="en-US" dirty="0"/>
              <a:t>Could be a useful way towards a more automated </a:t>
            </a:r>
            <a:r>
              <a:rPr lang="en-US" dirty="0" err="1"/>
              <a:t>pcoord</a:t>
            </a:r>
            <a:r>
              <a:rPr lang="en-US" dirty="0"/>
              <a:t> with </a:t>
            </a:r>
            <a:r>
              <a:rPr lang="en-US" dirty="0" err="1"/>
              <a:t>binless</a:t>
            </a:r>
            <a:r>
              <a:rPr lang="en-US" dirty="0"/>
              <a:t> </a:t>
            </a:r>
            <a:r>
              <a:rPr lang="en-US" dirty="0" err="1"/>
              <a:t>resampler</a:t>
            </a:r>
            <a:endParaRPr lang="en-US" dirty="0"/>
          </a:p>
          <a:p>
            <a:pPr lvl="1"/>
            <a:r>
              <a:rPr lang="en-US" dirty="0"/>
              <a:t>Or a different scoring metric (e.g. </a:t>
            </a:r>
            <a:r>
              <a:rPr lang="en-US" dirty="0" err="1"/>
              <a:t>rmse</a:t>
            </a:r>
            <a:r>
              <a:rPr lang="en-US" dirty="0"/>
              <a:t>)</a:t>
            </a:r>
          </a:p>
          <a:p>
            <a:r>
              <a:rPr lang="en-US" dirty="0"/>
              <a:t>Change input dataset</a:t>
            </a:r>
          </a:p>
          <a:p>
            <a:pPr lvl="1"/>
            <a:r>
              <a:rPr lang="en-US" dirty="0"/>
              <a:t>How it is generated</a:t>
            </a:r>
          </a:p>
          <a:p>
            <a:pPr lvl="1"/>
            <a:r>
              <a:rPr lang="en-US" dirty="0"/>
              <a:t>The west.h5 input</a:t>
            </a:r>
          </a:p>
          <a:p>
            <a:pPr lvl="1"/>
            <a:r>
              <a:rPr lang="en-US" dirty="0"/>
              <a:t>Optimizing noise levels</a:t>
            </a:r>
          </a:p>
          <a:p>
            <a:r>
              <a:rPr lang="en-US" dirty="0"/>
              <a:t>Maybe adding another layer</a:t>
            </a:r>
          </a:p>
          <a:p>
            <a:pPr lvl="1"/>
            <a:r>
              <a:rPr lang="en-US" dirty="0"/>
              <a:t>E.g. optimizing weight of each iteration</a:t>
            </a:r>
          </a:p>
          <a:p>
            <a:r>
              <a:rPr lang="en-US" dirty="0"/>
              <a:t>Testing the optimized </a:t>
            </a:r>
            <a:r>
              <a:rPr lang="en-US" dirty="0" err="1"/>
              <a:t>pcoord</a:t>
            </a:r>
            <a:r>
              <a:rPr lang="en-US" dirty="0"/>
              <a:t> in a follow-up WE simulation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5AC93-33F1-3244-A3EE-45F25A31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2F8-765A-9D45-8E58-F5B51B28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B84C-12ED-BC46-9820-7AC651D8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Motivation (FLOCHART or bar of timescales)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D6DB-5AB8-7C41-82CA-2884A7A58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timescales are too slow</a:t>
            </a:r>
          </a:p>
          <a:p>
            <a:pPr lvl="1"/>
            <a:r>
              <a:rPr lang="en-US" dirty="0"/>
              <a:t>Can be solved with path sampling algorithms</a:t>
            </a:r>
          </a:p>
          <a:p>
            <a:r>
              <a:rPr lang="en-US" dirty="0"/>
              <a:t>Most path sampling requires a “progress coordinate” to sample along</a:t>
            </a:r>
          </a:p>
          <a:p>
            <a:pPr lvl="1"/>
            <a:r>
              <a:rPr lang="en-US" dirty="0"/>
              <a:t>Results are highly dependent on this non-obvious choice </a:t>
            </a:r>
          </a:p>
          <a:p>
            <a:r>
              <a:rPr lang="en-US" dirty="0"/>
              <a:t>Let’s optimize the progress coordinate choice process with machine learning</a:t>
            </a:r>
          </a:p>
          <a:p>
            <a:r>
              <a:rPr lang="en-US" dirty="0"/>
              <a:t>The test system: HIV-1 Capsid Protein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89A8-C19C-8E43-B8F7-D3CE4F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19CBB-2022-1340-AE19-B96C8D9B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0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DABC3A-E064-2942-8B5A-E486F90C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Human Immunodeficiency Virus 1 (HIV-1)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2B66-9CB0-7C4C-BD91-0DCDAA8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i="1" dirty="0"/>
              <a:t>et al.</a:t>
            </a:r>
            <a:r>
              <a:rPr lang="en-US" dirty="0"/>
              <a:t> “3D molecular models of whole HIV-1 virions generated with </a:t>
            </a:r>
            <a:r>
              <a:rPr lang="en-US" dirty="0" err="1"/>
              <a:t>cellPACK</a:t>
            </a:r>
            <a:r>
              <a:rPr lang="en-US" dirty="0"/>
              <a:t>”, </a:t>
            </a:r>
            <a:r>
              <a:rPr lang="en-US" b="1" i="1" dirty="0"/>
              <a:t>Faraday Discuss</a:t>
            </a:r>
            <a:r>
              <a:rPr lang="en-US" dirty="0"/>
              <a:t>., 2014, </a:t>
            </a:r>
            <a:r>
              <a:rPr lang="en-US" b="1" dirty="0"/>
              <a:t>169</a:t>
            </a:r>
            <a:r>
              <a:rPr lang="en-US" dirty="0"/>
              <a:t>, 23-44.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8F5A0-137B-0D4D-8161-B78F9EF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A680-299A-A442-86C4-6317B2AE7B14}" type="slidenum">
              <a:rPr lang="en-US" smtClean="0"/>
              <a:t>3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773BC-3BE3-DC44-A723-9487E063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9294"/>
            <a:ext cx="12192000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1460A-9043-2D42-AAA4-CF53CCD4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5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152F-85C6-E643-99E8-A64A62F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5D9D-F405-4348-8A02-425DD005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3" y="1920875"/>
            <a:ext cx="64008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54D2D-6FC9-104C-9E27-DDEF7E84A303}"/>
              </a:ext>
            </a:extLst>
          </p:cNvPr>
          <p:cNvSpPr txBox="1"/>
          <p:nvPr/>
        </p:nvSpPr>
        <p:spPr>
          <a:xfrm>
            <a:off x="8582891" y="2327564"/>
            <a:ext cx="179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failed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BED44-4B87-8E48-B586-FE5FD04FEB76}"/>
              </a:ext>
            </a:extLst>
          </p:cNvPr>
          <p:cNvSpPr txBox="1"/>
          <p:nvPr/>
        </p:nvSpPr>
        <p:spPr>
          <a:xfrm>
            <a:off x="8707582" y="4343400"/>
            <a:ext cx="19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success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26A7E8-315F-EC43-B5F0-3D88D34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2A82A-5C8C-A34C-BEFB-54D028E1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0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B4A13-8CA5-584C-9FDA-B785E0B7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and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95095-A23A-814C-892C-CD1B0692C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West.h5:</a:t>
            </a:r>
          </a:p>
          <a:p>
            <a:pPr lvl="2"/>
            <a:r>
              <a:rPr lang="en-US" dirty="0"/>
              <a:t>∆values at every tau (then standardized)</a:t>
            </a:r>
          </a:p>
          <a:p>
            <a:pPr lvl="2"/>
            <a:r>
              <a:rPr lang="en-US" dirty="0"/>
              <a:t>Rows = every segment</a:t>
            </a:r>
          </a:p>
          <a:p>
            <a:pPr lvl="2"/>
            <a:r>
              <a:rPr lang="en-US" dirty="0"/>
              <a:t>Columns = every feature (</a:t>
            </a:r>
            <a:r>
              <a:rPr lang="en-US" dirty="0" err="1"/>
              <a:t>pcoord</a:t>
            </a:r>
            <a:r>
              <a:rPr lang="en-US" dirty="0"/>
              <a:t> and aux data)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F29A-D3EC-204B-96F1-1D71956D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3C50-10DF-6444-A907-7930B8BC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of AI">
            <a:extLst>
              <a:ext uri="{FF2B5EF4-FFF2-40B4-BE49-F238E27FC236}">
                <a16:creationId xmlns:a16="http://schemas.microsoft.com/office/drawing/2014/main" id="{142EE72B-B3A5-CD48-83B2-23499983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30" y="1825625"/>
            <a:ext cx="4752879" cy="2673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DFB9-98E3-874C-9534-072159C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ML-based </a:t>
            </a:r>
            <a:r>
              <a:rPr lang="en-US" b="1" dirty="0" err="1"/>
              <a:t>pcoord</a:t>
            </a:r>
            <a:r>
              <a:rPr lang="en-US" b="1" dirty="0"/>
              <a:t> for 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B6C5-05A5-7A4E-A9A4-4BCACF60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/>
          <a:lstStyle/>
          <a:p>
            <a:r>
              <a:rPr lang="en-US" dirty="0"/>
              <a:t>Optimization of feature weights</a:t>
            </a:r>
          </a:p>
          <a:p>
            <a:pPr lvl="1"/>
            <a:r>
              <a:rPr lang="en-US" dirty="0"/>
              <a:t>Objective function : ROCAUC score</a:t>
            </a:r>
          </a:p>
          <a:p>
            <a:r>
              <a:rPr lang="en-US" dirty="0"/>
              <a:t>Output is a set of weights for each feature</a:t>
            </a:r>
          </a:p>
          <a:p>
            <a:pPr lvl="1"/>
            <a:r>
              <a:rPr lang="en-US" dirty="0"/>
              <a:t>A linear combination of these weighted features becomes the new progress coordinate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5EF5-CCE3-D942-A601-EB7B979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57269" y="4634056"/>
            <a:ext cx="41148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/content/article/ai-researchers-allege-machine-learning-alchemy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96C1-5E9A-E642-ABDA-EEB98334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2F771-6F06-2447-82E2-C098F0B9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27" y="0"/>
            <a:ext cx="4274127" cy="30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136525"/>
            <a:ext cx="10515600" cy="1325563"/>
          </a:xfrm>
        </p:spPr>
        <p:txBody>
          <a:bodyPr/>
          <a:lstStyle/>
          <a:p>
            <a:r>
              <a:rPr lang="en-US" b="1" dirty="0"/>
              <a:t>Optimization results (random)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C2F771-6F06-2447-82E2-C098F0B9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27" y="0"/>
            <a:ext cx="4274127" cy="30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308</Words>
  <Application>Microsoft Macintosh PowerPoint</Application>
  <PresentationFormat>Widescreen</PresentationFormat>
  <Paragraphs>54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ML Final Project</vt:lpstr>
      <vt:lpstr>Background &amp; Motivation (FLOCHART or bar of timescales)</vt:lpstr>
      <vt:lpstr>Human Immunodeficiency Virus 1 (HIV-1)</vt:lpstr>
      <vt:lpstr>A Splitting-based Enhanced Sampling Algorithm</vt:lpstr>
      <vt:lpstr>Dataset Curation</vt:lpstr>
      <vt:lpstr>EDA and Processing</vt:lpstr>
      <vt:lpstr>A ML-based pcoord for WE</vt:lpstr>
      <vt:lpstr>Optimization results</vt:lpstr>
      <vt:lpstr>Optimization results (random)</vt:lpstr>
      <vt:lpstr>Ideas &amp; steps moving forward: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Final Project</dc:title>
  <dc:creator>Yang, Darian T</dc:creator>
  <cp:lastModifiedBy>Yang, Darian T</cp:lastModifiedBy>
  <cp:revision>33</cp:revision>
  <dcterms:created xsi:type="dcterms:W3CDTF">2022-12-05T19:21:34Z</dcterms:created>
  <dcterms:modified xsi:type="dcterms:W3CDTF">2022-12-05T21:54:04Z</dcterms:modified>
</cp:coreProperties>
</file>